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5" r:id="rId3"/>
    <p:sldId id="257" r:id="rId4"/>
    <p:sldId id="276" r:id="rId5"/>
    <p:sldId id="277" r:id="rId6"/>
    <p:sldId id="270" r:id="rId7"/>
    <p:sldId id="259" r:id="rId8"/>
    <p:sldId id="261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8" r:id="rId19"/>
    <p:sldId id="271" r:id="rId20"/>
    <p:sldId id="272" r:id="rId21"/>
    <p:sldId id="273" r:id="rId22"/>
    <p:sldId id="274" r:id="rId23"/>
    <p:sldId id="280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6" y="-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A617B-A4FE-4EA3-AAF8-6EA531C1D260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rveynet.ac.uk/sqb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SIT094 – The Collection &amp; Analysis of Quantitative Data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573016"/>
            <a:ext cx="6400800" cy="127099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Week </a:t>
            </a:r>
            <a:r>
              <a:rPr lang="en-GB" dirty="0" smtClean="0">
                <a:solidFill>
                  <a:schemeClr val="tx1"/>
                </a:solidFill>
              </a:rPr>
              <a:t>8</a:t>
            </a:r>
            <a:endParaRPr lang="en-GB" dirty="0" smtClean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Luke Sloan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Questionnaire Design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Designing Questionnaires III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Cover page explaining study and data usage – official not personal</a:t>
            </a:r>
          </a:p>
          <a:p>
            <a:endParaRPr lang="en-GB" dirty="0" smtClean="0"/>
          </a:p>
          <a:p>
            <a:r>
              <a:rPr lang="en-GB" dirty="0" smtClean="0"/>
              <a:t>Formatting and appearance is important</a:t>
            </a:r>
          </a:p>
          <a:p>
            <a:pPr lvl="1"/>
            <a:r>
              <a:rPr lang="en-GB" dirty="0" smtClean="0"/>
              <a:t>Page should not look ‘busy’</a:t>
            </a:r>
          </a:p>
          <a:p>
            <a:pPr lvl="1"/>
            <a:r>
              <a:rPr lang="en-GB" dirty="0" smtClean="0"/>
              <a:t>Survey should not be too long</a:t>
            </a:r>
          </a:p>
          <a:p>
            <a:pPr lvl="1"/>
            <a:r>
              <a:rPr lang="en-GB" dirty="0" smtClean="0"/>
              <a:t>Use matrixes to compress questions</a:t>
            </a:r>
          </a:p>
          <a:p>
            <a:pPr lvl="1"/>
            <a:r>
              <a:rPr lang="en-GB" dirty="0" smtClean="0"/>
              <a:t>Scrolling for online surveys or more pages?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Why would anyone want to fill it in?</a:t>
            </a:r>
          </a:p>
          <a:p>
            <a:endParaRPr lang="en-GB" dirty="0" smtClean="0"/>
          </a:p>
          <a:p>
            <a:r>
              <a:rPr lang="en-GB" dirty="0" smtClean="0"/>
              <a:t>Clarify response expectations (tick one/all that apply)</a:t>
            </a:r>
          </a:p>
          <a:p>
            <a:endParaRPr lang="en-GB" dirty="0" smtClean="0"/>
          </a:p>
          <a:p>
            <a:r>
              <a:rPr lang="en-GB" dirty="0" smtClean="0"/>
              <a:t>How will logic routing work remotely?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6021288"/>
            <a:ext cx="7848872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You should have a look at some of the national surveys online to get an idea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Designing Questionnaires IV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The key to a successful questionnaire is good coding!</a:t>
            </a:r>
          </a:p>
          <a:p>
            <a:endParaRPr lang="en-GB" dirty="0" smtClean="0"/>
          </a:p>
          <a:p>
            <a:r>
              <a:rPr lang="en-GB" dirty="0" smtClean="0"/>
              <a:t>Give a case number for each questionnaire (ID)</a:t>
            </a:r>
          </a:p>
          <a:p>
            <a:endParaRPr lang="en-GB" dirty="0" smtClean="0"/>
          </a:p>
          <a:p>
            <a:r>
              <a:rPr lang="en-GB" dirty="0" smtClean="0"/>
              <a:t>Give a number for each response option (except open text fields)</a:t>
            </a:r>
          </a:p>
          <a:p>
            <a:endParaRPr lang="en-GB" dirty="0" smtClean="0"/>
          </a:p>
          <a:p>
            <a:r>
              <a:rPr lang="en-GB" dirty="0" smtClean="0"/>
              <a:t>Use actual numbers (responses) for numeric data</a:t>
            </a:r>
          </a:p>
          <a:p>
            <a:endParaRPr lang="en-GB" dirty="0" smtClean="0"/>
          </a:p>
          <a:p>
            <a:r>
              <a:rPr lang="en-GB" dirty="0" smtClean="0"/>
              <a:t>Try to standardise/categorise answers for open ended questions (create codes for each category)</a:t>
            </a:r>
          </a:p>
          <a:p>
            <a:endParaRPr lang="en-GB" dirty="0" smtClean="0"/>
          </a:p>
          <a:p>
            <a:r>
              <a:rPr lang="en-GB" dirty="0" smtClean="0"/>
              <a:t>May help to type codes next to response on questionnaire</a:t>
            </a:r>
          </a:p>
          <a:p>
            <a:endParaRPr lang="en-GB" dirty="0" smtClean="0"/>
          </a:p>
          <a:p>
            <a:r>
              <a:rPr lang="en-GB" dirty="0" smtClean="0"/>
              <a:t>Think about missing data e.g. -99 = ‘missing’, -88 = ‘not applicable’?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Example Questionnaire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250"/>
            <a:ext cx="9753600" cy="768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29600" cy="158417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dirty="0" smtClean="0"/>
              <a:t>Always pilot your interview questions and your questionnaires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93022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dirty="0" smtClean="0"/>
              <a:t>How reliable and valid do you think the following questions are?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2204864"/>
            <a:ext cx="8229600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How well can you speak English?</a:t>
            </a:r>
          </a:p>
          <a:p>
            <a:endParaRPr lang="en-US" dirty="0" smtClean="0"/>
          </a:p>
          <a:p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dirty="0" smtClean="0">
                <a:ea typeface="ＭＳ ゴシック"/>
                <a:cs typeface="ＭＳ ゴシック"/>
              </a:rPr>
              <a:t>Very well</a:t>
            </a:r>
            <a:endParaRPr lang="en-US" dirty="0" smtClean="0"/>
          </a:p>
          <a:p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dirty="0" smtClean="0">
                <a:ea typeface="ＭＳ ゴシック"/>
                <a:cs typeface="ＭＳ ゴシック"/>
              </a:rPr>
              <a:t>Well</a:t>
            </a:r>
            <a:endParaRPr lang="en-US" dirty="0" smtClean="0"/>
          </a:p>
          <a:p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dirty="0" smtClean="0">
                <a:ea typeface="ＭＳ ゴシック"/>
                <a:cs typeface="ＭＳ ゴシック"/>
              </a:rPr>
              <a:t>Not well</a:t>
            </a:r>
            <a:endParaRPr lang="en-US" dirty="0" smtClean="0"/>
          </a:p>
          <a:p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dirty="0" smtClean="0">
                <a:ea typeface="ＭＳ ゴシック"/>
                <a:cs typeface="ＭＳ ゴシック"/>
              </a:rPr>
              <a:t>Not at all</a:t>
            </a: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2411760" y="5157192"/>
            <a:ext cx="4104456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Does this measure the correct concept?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Documents and Settings\ssolss\Local Settings\Temporary Internet Files\Content.IE5\CJWK8GM3\MP90043868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484784"/>
            <a:ext cx="6400800" cy="4267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Introduction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Measuring Social Concepts</a:t>
            </a:r>
          </a:p>
          <a:p>
            <a:r>
              <a:rPr lang="en-GB" dirty="0" smtClean="0"/>
              <a:t>Validity</a:t>
            </a:r>
          </a:p>
          <a:p>
            <a:r>
              <a:rPr lang="en-GB" dirty="0" smtClean="0"/>
              <a:t>Reliability</a:t>
            </a:r>
          </a:p>
          <a:p>
            <a:r>
              <a:rPr lang="en-GB" dirty="0" smtClean="0"/>
              <a:t>From Hypotheses to Questions</a:t>
            </a:r>
          </a:p>
          <a:p>
            <a:r>
              <a:rPr lang="en-GB" dirty="0" smtClean="0"/>
              <a:t>Quantitative Data &amp; </a:t>
            </a:r>
            <a:r>
              <a:rPr lang="en-GB" dirty="0" smtClean="0"/>
              <a:t>Surveys</a:t>
            </a:r>
          </a:p>
          <a:p>
            <a:r>
              <a:rPr lang="en-GB" dirty="0" smtClean="0"/>
              <a:t>Designing Questionnaires</a:t>
            </a:r>
          </a:p>
          <a:p>
            <a:endParaRPr lang="en-GB" dirty="0" smtClean="0"/>
          </a:p>
          <a:p>
            <a:r>
              <a:rPr lang="en-GB" dirty="0" smtClean="0"/>
              <a:t>Workshop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700808"/>
            <a:ext cx="8229600" cy="48320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Which of these qualifications do you have?</a:t>
            </a:r>
          </a:p>
          <a:p>
            <a:endParaRPr lang="en-US" dirty="0" smtClean="0"/>
          </a:p>
          <a:p>
            <a:r>
              <a:rPr lang="en-US" sz="1600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sz="1600" dirty="0" smtClean="0">
                <a:ea typeface="ＭＳ ゴシック"/>
                <a:cs typeface="ＭＳ ゴシック"/>
              </a:rPr>
              <a:t>1-4 O levels/CSEs/GCSEs (any grades), Entry Level, Foundation Diploma</a:t>
            </a:r>
            <a:endParaRPr lang="en-US" sz="1600" dirty="0" smtClean="0"/>
          </a:p>
          <a:p>
            <a:r>
              <a:rPr lang="en-US" sz="1600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sz="1600" dirty="0" smtClean="0">
                <a:ea typeface="ＭＳ ゴシック"/>
                <a:cs typeface="ＭＳ ゴシック"/>
              </a:rPr>
              <a:t>NVQ Level 1, Foundation GNVQ, Basic Skills</a:t>
            </a:r>
          </a:p>
          <a:p>
            <a:r>
              <a:rPr lang="en-US" sz="1600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sz="1600" dirty="0" smtClean="0">
                <a:ea typeface="ＭＳ ゴシック"/>
                <a:cs typeface="ＭＳ ゴシック"/>
              </a:rPr>
              <a:t>5+ O levels (passes)/CSEs (grade 1)/GCSEs (grades A*-C), School Certificate, 1 A 	level/2-3 AS levels/VCEs, Higher Diploma</a:t>
            </a:r>
          </a:p>
          <a:p>
            <a:r>
              <a:rPr lang="en-US" sz="1600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sz="1600" dirty="0" smtClean="0">
                <a:ea typeface="ＭＳ ゴシック"/>
                <a:cs typeface="ＭＳ ゴシック"/>
              </a:rPr>
              <a:t>NVQ Level 2, Intermediate GNVQ, City and Guilds Craft, BTEC First/General Diploma, 	RSA Diploma</a:t>
            </a:r>
          </a:p>
          <a:p>
            <a:r>
              <a:rPr lang="en-US" sz="1600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sz="1600" dirty="0" smtClean="0">
                <a:ea typeface="ＭＳ ゴシック"/>
                <a:cs typeface="ＭＳ ゴシック"/>
              </a:rPr>
              <a:t>Apprenticeship</a:t>
            </a:r>
          </a:p>
          <a:p>
            <a:r>
              <a:rPr lang="en-US" sz="1600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sz="1600" dirty="0" smtClean="0">
                <a:ea typeface="ＭＳ ゴシック"/>
                <a:cs typeface="ＭＳ ゴシック"/>
              </a:rPr>
              <a:t>2+ A levels/VCEs, 4+ AS levels, Higher School Certificate, Progression/Advanced 	Diploma</a:t>
            </a:r>
          </a:p>
          <a:p>
            <a:r>
              <a:rPr lang="en-US" sz="1600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sz="1600" dirty="0" smtClean="0">
                <a:ea typeface="ＭＳ ゴシック"/>
                <a:cs typeface="ＭＳ ゴシック"/>
              </a:rPr>
              <a:t>NVQ Level 3, Advanced GNVQ, City and Guilds Advanced Craft, ONC, OND, BTEC 	National, RSA Advanced Diploma</a:t>
            </a:r>
          </a:p>
          <a:p>
            <a:r>
              <a:rPr lang="en-US" sz="1600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sz="1600" dirty="0" smtClean="0">
                <a:ea typeface="ＭＳ ゴシック"/>
                <a:cs typeface="ＭＳ ゴシック"/>
              </a:rPr>
              <a:t>Degree (for example BA, </a:t>
            </a:r>
            <a:r>
              <a:rPr lang="en-US" sz="1600" dirty="0" err="1" smtClean="0">
                <a:ea typeface="ＭＳ ゴシック"/>
                <a:cs typeface="ＭＳ ゴシック"/>
              </a:rPr>
              <a:t>BSc</a:t>
            </a:r>
            <a:r>
              <a:rPr lang="en-US" sz="1600" dirty="0" smtClean="0">
                <a:ea typeface="ＭＳ ゴシック"/>
                <a:cs typeface="ＭＳ ゴシック"/>
              </a:rPr>
              <a:t>), Higher Degree (for example MA, PhD, PGCE)</a:t>
            </a:r>
          </a:p>
          <a:p>
            <a:r>
              <a:rPr lang="en-US" sz="1600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sz="1600" dirty="0" smtClean="0">
                <a:ea typeface="ＭＳ ゴシック"/>
                <a:cs typeface="ＭＳ ゴシック"/>
              </a:rPr>
              <a:t>NVQ Level 4-5, HNC, HND, RSA Higher Diploma, BTEC Higher Level</a:t>
            </a:r>
          </a:p>
          <a:p>
            <a:r>
              <a:rPr lang="en-US" sz="1600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sz="1600" dirty="0" smtClean="0">
                <a:ea typeface="ＭＳ ゴシック"/>
                <a:cs typeface="ＭＳ ゴシック"/>
              </a:rPr>
              <a:t>Professional qualifications (for example teaching, nursing, accountancy)</a:t>
            </a:r>
          </a:p>
          <a:p>
            <a:r>
              <a:rPr lang="en-US" sz="1600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sz="1600" dirty="0" smtClean="0">
                <a:ea typeface="ＭＳ ゴシック"/>
                <a:cs typeface="ＭＳ ゴシック"/>
              </a:rPr>
              <a:t>Other vocational/work-related qualifications</a:t>
            </a:r>
          </a:p>
          <a:p>
            <a:r>
              <a:rPr lang="en-US" sz="1600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sz="1600" dirty="0" smtClean="0">
                <a:ea typeface="ＭＳ ゴシック"/>
                <a:cs typeface="ＭＳ ゴシック"/>
              </a:rPr>
              <a:t>Foreign qualifications</a:t>
            </a:r>
          </a:p>
          <a:p>
            <a:r>
              <a:rPr lang="en-US" sz="1600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sz="1600" dirty="0" smtClean="0">
                <a:ea typeface="ＭＳ ゴシック"/>
                <a:cs typeface="ＭＳ ゴシック"/>
              </a:rPr>
              <a:t>No qualifications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Question 2 – </a:t>
            </a:r>
            <a:r>
              <a:rPr lang="en-GB" dirty="0" smtClean="0"/>
              <a:t>A Commentary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/>
              <a:t>Firstly – does anyone know how to answer?</a:t>
            </a:r>
          </a:p>
          <a:p>
            <a:endParaRPr lang="en-GB" dirty="0" smtClean="0"/>
          </a:p>
          <a:p>
            <a:r>
              <a:rPr lang="en-GB" dirty="0" smtClean="0"/>
              <a:t>Very strange ordering and distinctions</a:t>
            </a:r>
          </a:p>
          <a:p>
            <a:endParaRPr lang="en-GB" dirty="0" smtClean="0"/>
          </a:p>
          <a:p>
            <a:r>
              <a:rPr lang="en-GB" dirty="0" smtClean="0"/>
              <a:t>Overlapping categories (e.g. ‘PGCE’ and ‘professional qualification – teaching’ in different groups?</a:t>
            </a:r>
          </a:p>
          <a:p>
            <a:endParaRPr lang="en-GB" dirty="0" smtClean="0"/>
          </a:p>
          <a:p>
            <a:r>
              <a:rPr lang="en-GB" dirty="0" smtClean="0"/>
              <a:t>Scottish </a:t>
            </a:r>
            <a:r>
              <a:rPr lang="en-GB" dirty="0" err="1" smtClean="0"/>
              <a:t>Highers</a:t>
            </a:r>
            <a:r>
              <a:rPr lang="en-GB" dirty="0" smtClean="0"/>
              <a:t>? Students who moved to England? Surely not a ‘foreign qualification!</a:t>
            </a:r>
          </a:p>
          <a:p>
            <a:endParaRPr lang="en-GB" dirty="0" smtClean="0"/>
          </a:p>
          <a:p>
            <a:r>
              <a:rPr lang="en-GB" dirty="0" smtClean="0"/>
              <a:t>What about the International Baccalaureate? Certainly not ‘foreign’…</a:t>
            </a:r>
          </a:p>
          <a:p>
            <a:endParaRPr lang="en-GB" dirty="0" smtClean="0"/>
          </a:p>
          <a:p>
            <a:r>
              <a:rPr lang="en-GB" dirty="0" smtClean="0"/>
              <a:t>Distinguishes between 1 and 2 A levels (or 2-3 and 4+ AS levels) but not a BSc/</a:t>
            </a:r>
            <a:r>
              <a:rPr lang="en-GB" dirty="0" err="1" smtClean="0"/>
              <a:t>Ba</a:t>
            </a:r>
            <a:r>
              <a:rPr lang="en-GB" dirty="0" smtClean="0"/>
              <a:t> and postgraduate qualification</a:t>
            </a:r>
          </a:p>
          <a:p>
            <a:endParaRPr lang="en-GB" dirty="0" smtClean="0"/>
          </a:p>
          <a:p>
            <a:r>
              <a:rPr lang="en-GB" dirty="0" smtClean="0"/>
              <a:t>Last point is odd considering the growing number of university graduates and the increased demand for postgraduate training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742892"/>
            <a:ext cx="8229600" cy="28623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Think about your weekly grocery shop. What proportion of your expenditure is spent on the following items in a typical week? (e.g. 15% spent on fruit)</a:t>
            </a:r>
          </a:p>
          <a:p>
            <a:endParaRPr lang="en-US" dirty="0" smtClean="0"/>
          </a:p>
          <a:p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dirty="0" smtClean="0">
                <a:ea typeface="ＭＳ ゴシック"/>
                <a:cs typeface="ＭＳ ゴシック"/>
              </a:rPr>
              <a:t>Fruit</a:t>
            </a:r>
          </a:p>
          <a:p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☐ </a:t>
            </a:r>
            <a:r>
              <a:rPr lang="en-US" dirty="0" smtClean="0">
                <a:ea typeface="ＭＳ ゴシック"/>
              </a:rPr>
              <a:t>	Vegetables</a:t>
            </a:r>
          </a:p>
          <a:p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☐ </a:t>
            </a:r>
            <a:r>
              <a:rPr lang="en-US" dirty="0" smtClean="0">
                <a:ea typeface="ＭＳ ゴシック"/>
              </a:rPr>
              <a:t>	Meat</a:t>
            </a:r>
          </a:p>
          <a:p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☐ </a:t>
            </a:r>
            <a:r>
              <a:rPr lang="en-US" dirty="0" smtClean="0">
                <a:ea typeface="ＭＳ ゴシック"/>
              </a:rPr>
              <a:t>	Confectionary</a:t>
            </a:r>
            <a:endParaRPr lang="en-US" dirty="0" smtClean="0"/>
          </a:p>
          <a:p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☐	</a:t>
            </a:r>
            <a:r>
              <a:rPr lang="en-US" dirty="0" smtClean="0">
                <a:ea typeface="ＭＳ ゴシック"/>
                <a:cs typeface="ＭＳ ゴシック"/>
              </a:rPr>
              <a:t>Alcohol</a:t>
            </a:r>
          </a:p>
          <a:p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☐ </a:t>
            </a:r>
            <a:r>
              <a:rPr lang="en-US" dirty="0" smtClean="0"/>
              <a:t>	Entertainment</a:t>
            </a:r>
          </a:p>
          <a:p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☐ </a:t>
            </a:r>
            <a:r>
              <a:rPr lang="en-US" dirty="0" smtClean="0"/>
              <a:t>	Clothes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5386276"/>
            <a:ext cx="8219256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Such ‘ratio’ questions are common in market research</a:t>
            </a:r>
          </a:p>
          <a:p>
            <a:pPr>
              <a:buFont typeface="Arial"/>
              <a:buChar char="•"/>
            </a:pPr>
            <a:r>
              <a:rPr lang="en-US" dirty="0" smtClean="0"/>
              <a:t> Very difficult to </a:t>
            </a:r>
            <a:r>
              <a:rPr lang="en-US" dirty="0" smtClean="0"/>
              <a:t>answer (issues for reliability)</a:t>
            </a: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Proportion of expenditure requires complex thought processes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Any Questions?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Workshop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Go to the Survey Question Bank online (</a:t>
            </a:r>
            <a:r>
              <a:rPr lang="en-GB" dirty="0" smtClean="0">
                <a:hlinkClick r:id="rId2"/>
              </a:rPr>
              <a:t>surveynet.ac.uk/</a:t>
            </a:r>
            <a:r>
              <a:rPr lang="en-GB" dirty="0" err="1" smtClean="0">
                <a:hlinkClick r:id="rId2"/>
              </a:rPr>
              <a:t>sqb</a:t>
            </a:r>
            <a:r>
              <a:rPr lang="en-GB" dirty="0" smtClean="0">
                <a:hlinkClick r:id="rId2"/>
              </a:rPr>
              <a:t>/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r>
              <a:rPr lang="en-GB" dirty="0" smtClean="0"/>
              <a:t>Select ‘Topics’ from the menu on the left</a:t>
            </a:r>
          </a:p>
          <a:p>
            <a:endParaRPr lang="en-GB" dirty="0" smtClean="0"/>
          </a:p>
          <a:p>
            <a:r>
              <a:rPr lang="en-GB" dirty="0" smtClean="0"/>
              <a:t>Browse a topic that your are interested in</a:t>
            </a:r>
          </a:p>
          <a:p>
            <a:endParaRPr lang="en-GB" dirty="0" smtClean="0"/>
          </a:p>
          <a:p>
            <a:r>
              <a:rPr lang="en-GB" dirty="0" smtClean="0"/>
              <a:t>Try to find questions that you think may be unreliable or lack validity!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Measuring Social Concepts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62500" lnSpcReduction="20000"/>
          </a:bodyPr>
          <a:lstStyle/>
          <a:p>
            <a:r>
              <a:rPr lang="en-GB" dirty="0" smtClean="0"/>
              <a:t>First you need to define them e.g. is marriage breakdown…</a:t>
            </a:r>
          </a:p>
          <a:p>
            <a:pPr lvl="1"/>
            <a:r>
              <a:rPr lang="en-GB" dirty="0" smtClean="0"/>
              <a:t>A legal decision (divorce)?</a:t>
            </a:r>
          </a:p>
          <a:p>
            <a:pPr lvl="1"/>
            <a:r>
              <a:rPr lang="en-GB" dirty="0" smtClean="0"/>
              <a:t>Living apart?</a:t>
            </a:r>
          </a:p>
          <a:p>
            <a:pPr lvl="1"/>
            <a:r>
              <a:rPr lang="en-GB" dirty="0" smtClean="0"/>
              <a:t>Having an affair?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How will you </a:t>
            </a:r>
            <a:r>
              <a:rPr lang="en-GB" dirty="0" err="1" smtClean="0"/>
              <a:t>operationalise</a:t>
            </a:r>
            <a:r>
              <a:rPr lang="en-GB" dirty="0" smtClean="0"/>
              <a:t> this? What questions will you use to ‘tap into’ the concept? What will the responses be?</a:t>
            </a:r>
          </a:p>
          <a:p>
            <a:endParaRPr lang="en-GB" dirty="0" smtClean="0"/>
          </a:p>
          <a:p>
            <a:r>
              <a:rPr lang="en-GB" dirty="0" smtClean="0"/>
              <a:t>For example, social class is extremely difficult to </a:t>
            </a:r>
            <a:r>
              <a:rPr lang="en-GB" dirty="0" err="1" smtClean="0"/>
              <a:t>operationalise</a:t>
            </a:r>
            <a:r>
              <a:rPr lang="en-GB" dirty="0" smtClean="0"/>
              <a:t> – if measured properly it requires a 30 min interview</a:t>
            </a:r>
          </a:p>
          <a:p>
            <a:endParaRPr lang="en-GB" dirty="0" smtClean="0"/>
          </a:p>
          <a:p>
            <a:r>
              <a:rPr lang="en-GB" dirty="0" smtClean="0"/>
              <a:t>Because data in the social world is fuzzy you may develop ‘proxies’ for difficult concepts e.g. social class as occupation, poverty using postcode (IMD), racism as a response to statements</a:t>
            </a:r>
          </a:p>
          <a:p>
            <a:endParaRPr lang="en-GB" dirty="0" smtClean="0"/>
          </a:p>
          <a:p>
            <a:r>
              <a:rPr lang="en-GB" dirty="0" smtClean="0"/>
              <a:t>Note that social class, poverty and racism are all social constructs and are not directly measurable - this can lead to measurement error…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Validity</a:t>
            </a:r>
            <a:endParaRPr lang="en-GB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1484784"/>
            <a:ext cx="8136904" cy="165618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normAutofit fontScale="85000" lnSpcReduction="20000"/>
          </a:bodyPr>
          <a:lstStyle/>
          <a:p>
            <a:pPr algn="ctr"/>
            <a:r>
              <a:rPr lang="en-GB" sz="2400" b="1" dirty="0" smtClean="0"/>
              <a:t>CRITERION VALIDITY</a:t>
            </a:r>
          </a:p>
          <a:p>
            <a:pPr algn="ctr"/>
            <a:endParaRPr lang="en-GB" dirty="0" smtClean="0"/>
          </a:p>
          <a:p>
            <a:pPr algn="ctr"/>
            <a:r>
              <a:rPr lang="en-GB" dirty="0" smtClean="0"/>
              <a:t>“… involves comparing the way people rate on [a] new measure with how they rate on well-established measures of the concept.”</a:t>
            </a:r>
            <a:r>
              <a:rPr lang="en-GB" i="1" dirty="0" smtClean="0"/>
              <a:t> (de </a:t>
            </a:r>
            <a:r>
              <a:rPr lang="en-GB" i="1" dirty="0" err="1" smtClean="0"/>
              <a:t>Vaus</a:t>
            </a:r>
            <a:r>
              <a:rPr lang="en-GB" i="1" dirty="0" smtClean="0"/>
              <a:t> 2011)</a:t>
            </a:r>
            <a:endParaRPr lang="en-GB" i="1" dirty="0" smtClean="0"/>
          </a:p>
          <a:p>
            <a:pPr algn="ctr"/>
            <a:endParaRPr lang="en-GB" dirty="0" smtClean="0"/>
          </a:p>
          <a:p>
            <a:pPr algn="ctr"/>
            <a:r>
              <a:rPr lang="en-GB" dirty="0" smtClean="0"/>
              <a:t>For example using existing racism metric as a benchmark and comparing with your new metric</a:t>
            </a:r>
          </a:p>
          <a:p>
            <a:pPr algn="ctr"/>
            <a:endParaRPr lang="en-GB" dirty="0" smtClean="0"/>
          </a:p>
          <a:p>
            <a:pPr algn="ctr"/>
            <a:r>
              <a:rPr lang="en-GB" dirty="0" smtClean="0"/>
              <a:t>Assumes that benchmark is initially correct – and many social concepts are not yet established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3212976"/>
            <a:ext cx="8136904" cy="165618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normAutofit fontScale="85000" lnSpcReduction="20000"/>
          </a:bodyPr>
          <a:lstStyle/>
          <a:p>
            <a:pPr algn="ctr"/>
            <a:r>
              <a:rPr lang="en-GB" sz="2400" b="1" dirty="0" smtClean="0"/>
              <a:t>CONTENT VALIDITY</a:t>
            </a:r>
          </a:p>
          <a:p>
            <a:pPr algn="ctr"/>
            <a:endParaRPr lang="en-GB" dirty="0" smtClean="0"/>
          </a:p>
          <a:p>
            <a:pPr algn="ctr"/>
            <a:r>
              <a:rPr lang="en-GB" dirty="0" smtClean="0"/>
              <a:t>“… evaluates how well the measures tap the different aspects of the concept as we have defined it.”</a:t>
            </a:r>
            <a:r>
              <a:rPr lang="en-GB" i="1" dirty="0" smtClean="0"/>
              <a:t> (de </a:t>
            </a:r>
            <a:r>
              <a:rPr lang="en-GB" i="1" dirty="0" err="1" smtClean="0"/>
              <a:t>Vaus</a:t>
            </a:r>
            <a:r>
              <a:rPr lang="en-GB" i="1" dirty="0" smtClean="0"/>
              <a:t> 2011)</a:t>
            </a:r>
            <a:endParaRPr lang="en-GB" dirty="0" smtClean="0"/>
          </a:p>
          <a:p>
            <a:pPr algn="ctr"/>
            <a:endParaRPr lang="en-GB" dirty="0" smtClean="0"/>
          </a:p>
          <a:p>
            <a:pPr algn="ctr"/>
            <a:r>
              <a:rPr lang="en-GB" dirty="0" smtClean="0"/>
              <a:t>For example using an IQ test to establish intelligence (a very particular type!)</a:t>
            </a:r>
          </a:p>
          <a:p>
            <a:pPr algn="ctr"/>
            <a:endParaRPr lang="en-GB" dirty="0" smtClean="0"/>
          </a:p>
          <a:p>
            <a:pPr algn="ctr"/>
            <a:r>
              <a:rPr lang="en-GB" dirty="0" smtClean="0"/>
              <a:t>In social science there is rarely consensus on nature of ‘content’ – what makes a racist?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67544" y="4941168"/>
            <a:ext cx="8136904" cy="18002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normAutofit fontScale="77500" lnSpcReduction="20000"/>
          </a:bodyPr>
          <a:lstStyle/>
          <a:p>
            <a:pPr algn="ctr"/>
            <a:r>
              <a:rPr lang="en-GB" sz="2600" b="1" dirty="0" smtClean="0"/>
              <a:t>CONSTRUCT VALIDITY</a:t>
            </a:r>
          </a:p>
          <a:p>
            <a:pPr algn="ctr"/>
            <a:endParaRPr lang="en-GB" sz="1900" dirty="0" smtClean="0"/>
          </a:p>
          <a:p>
            <a:pPr algn="ctr"/>
            <a:r>
              <a:rPr lang="en-GB" sz="1900" dirty="0" smtClean="0"/>
              <a:t>“… relies on seeing how well the results we obtain when using the measure fit with theoretical expectations.”</a:t>
            </a:r>
            <a:r>
              <a:rPr lang="en-GB" sz="1600" i="1" dirty="0" smtClean="0"/>
              <a:t> </a:t>
            </a:r>
            <a:r>
              <a:rPr lang="en-GB" sz="1900" i="1" dirty="0" smtClean="0"/>
              <a:t>(de </a:t>
            </a:r>
            <a:r>
              <a:rPr lang="en-GB" sz="1900" i="1" dirty="0" err="1" smtClean="0"/>
              <a:t>Vaus</a:t>
            </a:r>
            <a:r>
              <a:rPr lang="en-GB" sz="1900" i="1" dirty="0" smtClean="0"/>
              <a:t> 2011)</a:t>
            </a:r>
            <a:endParaRPr lang="en-GB" sz="1900" dirty="0" smtClean="0"/>
          </a:p>
          <a:p>
            <a:pPr algn="ctr"/>
            <a:endParaRPr lang="en-GB" sz="1900" dirty="0" smtClean="0"/>
          </a:p>
          <a:p>
            <a:pPr algn="ctr"/>
            <a:r>
              <a:rPr lang="en-GB" sz="1900" dirty="0" smtClean="0"/>
              <a:t>For example predicting that as age increases so does ‘racism’ – what if your results do not support your hypothesis? If your theory or your measurement wrong?</a:t>
            </a:r>
          </a:p>
          <a:p>
            <a:pPr algn="ctr"/>
            <a:endParaRPr lang="en-GB" sz="1900" dirty="0" smtClean="0"/>
          </a:p>
          <a:p>
            <a:pPr algn="ctr"/>
            <a:r>
              <a:rPr lang="en-GB" sz="1900" dirty="0" smtClean="0"/>
              <a:t>No way to prove which one is incorrect and only assessable during the analysis (too late to redo)</a:t>
            </a:r>
            <a:endParaRPr lang="en-GB" sz="1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Reliability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“A reliable measure is one that gives the same ‘reading’ when used on repeated occasions.” </a:t>
            </a:r>
            <a:r>
              <a:rPr lang="en-GB" i="1" dirty="0" smtClean="0"/>
              <a:t>(de </a:t>
            </a:r>
            <a:r>
              <a:rPr lang="en-GB" i="1" dirty="0" err="1" smtClean="0"/>
              <a:t>Vaus</a:t>
            </a:r>
            <a:r>
              <a:rPr lang="en-GB" i="1" dirty="0" smtClean="0"/>
              <a:t> 2011)</a:t>
            </a:r>
          </a:p>
          <a:p>
            <a:endParaRPr lang="en-GB" dirty="0" smtClean="0"/>
          </a:p>
          <a:p>
            <a:r>
              <a:rPr lang="en-GB" dirty="0" smtClean="0"/>
              <a:t>For example, a speedometer  that measured a car travelling at 55mph and then at 72mph would be useless </a:t>
            </a:r>
            <a:r>
              <a:rPr lang="en-GB" u="sng" dirty="0" smtClean="0"/>
              <a:t>if the car had not actually changed speed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Sources of unreliability can be:</a:t>
            </a:r>
          </a:p>
          <a:p>
            <a:pPr lvl="1"/>
            <a:r>
              <a:rPr lang="en-GB" dirty="0" smtClean="0"/>
              <a:t>Poor question wording</a:t>
            </a:r>
          </a:p>
          <a:p>
            <a:pPr lvl="1"/>
            <a:r>
              <a:rPr lang="en-GB" dirty="0" smtClean="0"/>
              <a:t>Different formats of data collection instruments</a:t>
            </a:r>
          </a:p>
          <a:p>
            <a:pPr lvl="1"/>
            <a:r>
              <a:rPr lang="en-GB" dirty="0" smtClean="0"/>
              <a:t>Ordering of questions</a:t>
            </a:r>
          </a:p>
          <a:p>
            <a:pPr lvl="1"/>
            <a:r>
              <a:rPr lang="en-GB" dirty="0" smtClean="0"/>
              <a:t>Lack of knowledge/opinion</a:t>
            </a:r>
          </a:p>
          <a:p>
            <a:pPr lvl="1"/>
            <a:r>
              <a:rPr lang="en-GB" dirty="0" smtClean="0"/>
              <a:t>Difficult questions (how much do you earn a week?)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6237312"/>
            <a:ext cx="820891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What if I asked you how healthy your were in January and then again in July?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From Hypotheses to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We use data collection questions to collect the data with which we can test </a:t>
            </a:r>
            <a:r>
              <a:rPr lang="en-GB" dirty="0" smtClean="0"/>
              <a:t>our hypotheses</a:t>
            </a:r>
          </a:p>
          <a:p>
            <a:endParaRPr lang="en-GB" dirty="0" smtClean="0"/>
          </a:p>
          <a:p>
            <a:r>
              <a:rPr lang="en-GB" dirty="0" smtClean="0"/>
              <a:t>They form part of the data collection instrument (interview schedule, survey etc…)</a:t>
            </a:r>
          </a:p>
          <a:p>
            <a:endParaRPr lang="en-GB" dirty="0" smtClean="0"/>
          </a:p>
          <a:p>
            <a:r>
              <a:rPr lang="en-GB" dirty="0" smtClean="0"/>
              <a:t>For example, to test </a:t>
            </a:r>
            <a:r>
              <a:rPr lang="en-GB" dirty="0" smtClean="0"/>
              <a:t>the hypothesis that </a:t>
            </a:r>
            <a:r>
              <a:rPr lang="en-GB" dirty="0" smtClean="0"/>
              <a:t>males do worse than females at GCSE </a:t>
            </a:r>
            <a:r>
              <a:rPr lang="en-GB" dirty="0" smtClean="0"/>
              <a:t>English…</a:t>
            </a:r>
            <a:endParaRPr lang="en-GB" dirty="0" smtClean="0"/>
          </a:p>
          <a:p>
            <a:pPr lvl="1"/>
            <a:r>
              <a:rPr lang="en-GB" i="1" dirty="0" smtClean="0"/>
              <a:t>Are you male or female?</a:t>
            </a:r>
          </a:p>
          <a:p>
            <a:pPr lvl="1"/>
            <a:r>
              <a:rPr lang="en-GB" i="1" dirty="0" smtClean="0"/>
              <a:t>What was your final result for GCSE English?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If you’re distinguishing between exams and coursework you might also ask…</a:t>
            </a:r>
          </a:p>
          <a:p>
            <a:pPr lvl="1"/>
            <a:r>
              <a:rPr lang="en-GB" i="1" dirty="0" smtClean="0"/>
              <a:t>What was your final coursework mark for GCSE English?</a:t>
            </a:r>
          </a:p>
          <a:p>
            <a:pPr lvl="1"/>
            <a:r>
              <a:rPr lang="en-GB" i="1" dirty="0" smtClean="0"/>
              <a:t>What was your final exam mark for GCSE English?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6165304"/>
            <a:ext cx="7776864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You must make sure that your data collection questions answer your hypotheses!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Quantitative </a:t>
            </a:r>
            <a:r>
              <a:rPr lang="en-GB" dirty="0" smtClean="0"/>
              <a:t>Data &amp; Surveys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Surveys are the mainstay of quantitative data collection, but any data collection instrument can collect numeric data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However surveys are potentially </a:t>
            </a:r>
            <a:r>
              <a:rPr lang="en-GB" dirty="0" smtClean="0"/>
              <a:t>cheap, quick, convenient (for researcher and respondent) and reduces interviewer </a:t>
            </a:r>
            <a:r>
              <a:rPr lang="en-GB" dirty="0" smtClean="0"/>
              <a:t>bias</a:t>
            </a:r>
          </a:p>
          <a:p>
            <a:endParaRPr lang="en-GB" dirty="0" smtClean="0"/>
          </a:p>
          <a:p>
            <a:r>
              <a:rPr lang="en-GB" dirty="0" smtClean="0"/>
              <a:t>They also allow us to gather the opinions of many people relatively easily – our samples need to be </a:t>
            </a:r>
            <a:r>
              <a:rPr lang="en-GB" b="1" dirty="0" smtClean="0"/>
              <a:t>representative </a:t>
            </a:r>
            <a:r>
              <a:rPr lang="en-GB" dirty="0" smtClean="0"/>
              <a:t>of the population</a:t>
            </a:r>
            <a:endParaRPr lang="en-GB" b="1" dirty="0" smtClean="0"/>
          </a:p>
          <a:p>
            <a:endParaRPr lang="en-GB" dirty="0" smtClean="0"/>
          </a:p>
          <a:p>
            <a:r>
              <a:rPr lang="en-GB" dirty="0" smtClean="0"/>
              <a:t>However you cannot prompt or probe and irrelevant questions cause fatigue</a:t>
            </a:r>
          </a:p>
          <a:p>
            <a:endParaRPr lang="en-GB" dirty="0" smtClean="0"/>
          </a:p>
          <a:p>
            <a:r>
              <a:rPr lang="en-GB" dirty="0" smtClean="0"/>
              <a:t>Issues of literacy, language, response rates</a:t>
            </a:r>
          </a:p>
          <a:p>
            <a:endParaRPr lang="en-GB" dirty="0" smtClean="0"/>
          </a:p>
          <a:p>
            <a:r>
              <a:rPr lang="en-GB" dirty="0" smtClean="0"/>
              <a:t>Importantly, all questions can be read in </a:t>
            </a:r>
            <a:r>
              <a:rPr lang="en-GB" dirty="0" smtClean="0"/>
              <a:t>advance (e.g. fast driving)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Designing Questionnaires I</a:t>
            </a:r>
            <a:endParaRPr lang="en-GB" dirty="0"/>
          </a:p>
        </p:txBody>
      </p:sp>
      <p:sp>
        <p:nvSpPr>
          <p:cNvPr id="4" name="Right Arrow 3"/>
          <p:cNvSpPr/>
          <p:nvPr/>
        </p:nvSpPr>
        <p:spPr>
          <a:xfrm>
            <a:off x="5868144" y="2420888"/>
            <a:ext cx="21602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ight Arrow 4"/>
          <p:cNvSpPr/>
          <p:nvPr/>
        </p:nvSpPr>
        <p:spPr>
          <a:xfrm>
            <a:off x="3059832" y="2420888"/>
            <a:ext cx="21602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67544" y="1700808"/>
            <a:ext cx="2592288" cy="184665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MEDIUM</a:t>
            </a:r>
          </a:p>
          <a:p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Face-to-face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Telephone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Email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Web 2.0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75856" y="1700808"/>
            <a:ext cx="2592288" cy="184665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TYPE</a:t>
            </a:r>
          </a:p>
          <a:p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Paper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Electronic</a:t>
            </a:r>
          </a:p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Audio responses?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84168" y="1700808"/>
            <a:ext cx="2592288" cy="184665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STYLE</a:t>
            </a:r>
          </a:p>
          <a:p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Set responses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Open text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Anonymous?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Logic routing?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7544" y="3861048"/>
            <a:ext cx="8208912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Remember to use different types of questions to gather data…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7544" y="4581128"/>
            <a:ext cx="2664296" cy="175432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  Closed questions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Open-ended questions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Multiple choice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</a:t>
            </a:r>
            <a:r>
              <a:rPr lang="en-GB" dirty="0" err="1" smtClean="0"/>
              <a:t>Likert</a:t>
            </a:r>
            <a:r>
              <a:rPr lang="en-GB" dirty="0" smtClean="0"/>
              <a:t> scales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Scenarios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Heat maps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47864" y="4581128"/>
            <a:ext cx="5328592" cy="175432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numCol="1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  Personal factual questions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Factual questions about others (informant)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Questions about attitudes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Questions about beliefs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Questions about normative standards &amp; values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Questions about knowledge (testing)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Designing Questionnaires 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Due to the removal of the researcher at the data collection phase there are certain issues that you must keep in mind…</a:t>
            </a:r>
          </a:p>
          <a:p>
            <a:endParaRPr lang="en-GB" dirty="0" smtClean="0"/>
          </a:p>
          <a:p>
            <a:r>
              <a:rPr lang="en-GB" dirty="0" smtClean="0"/>
              <a:t>Avoid general (unspecific) questions</a:t>
            </a:r>
          </a:p>
          <a:p>
            <a:pPr lvl="1"/>
            <a:r>
              <a:rPr lang="en-GB" dirty="0" smtClean="0"/>
              <a:t>‘How satisfied are you with your job?’</a:t>
            </a:r>
          </a:p>
          <a:p>
            <a:pPr lvl="1">
              <a:buNone/>
            </a:pPr>
            <a:endParaRPr lang="en-GB" dirty="0" smtClean="0"/>
          </a:p>
          <a:p>
            <a:r>
              <a:rPr lang="en-GB" dirty="0" smtClean="0"/>
              <a:t>Avoid double-barrelled questions</a:t>
            </a:r>
          </a:p>
          <a:p>
            <a:pPr lvl="1"/>
            <a:r>
              <a:rPr lang="en-GB" dirty="0" smtClean="0"/>
              <a:t>‘How satisfied are you with your job and pay?’</a:t>
            </a:r>
          </a:p>
          <a:p>
            <a:pPr lvl="1">
              <a:buNone/>
            </a:pPr>
            <a:endParaRPr lang="en-GB" dirty="0" smtClean="0"/>
          </a:p>
          <a:p>
            <a:r>
              <a:rPr lang="en-GB" dirty="0" smtClean="0"/>
              <a:t>Avoid negatives (and double negatives!)</a:t>
            </a:r>
          </a:p>
          <a:p>
            <a:pPr lvl="1"/>
            <a:r>
              <a:rPr lang="en-GB" dirty="0" smtClean="0"/>
              <a:t>‘Do you not agree with not reviewing your pay?’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Don’t make people answer </a:t>
            </a:r>
            <a:r>
              <a:rPr lang="en-GB" dirty="0" err="1" smtClean="0"/>
              <a:t>irrelevent</a:t>
            </a:r>
            <a:r>
              <a:rPr lang="en-GB" dirty="0" smtClean="0"/>
              <a:t> questions</a:t>
            </a:r>
          </a:p>
          <a:p>
            <a:pPr lvl="1"/>
            <a:r>
              <a:rPr lang="en-GB" dirty="0" smtClean="0"/>
              <a:t>‘How much do you earn?’ to someone who is unemployed (routing!)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1309</Words>
  <Application>Microsoft Office PowerPoint</Application>
  <PresentationFormat>On-screen Show (4:3)</PresentationFormat>
  <Paragraphs>223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SIT094 – The Collection &amp; Analysis of Quantitative Data</vt:lpstr>
      <vt:lpstr>Introduction </vt:lpstr>
      <vt:lpstr>Measuring Social Concepts</vt:lpstr>
      <vt:lpstr>Validity</vt:lpstr>
      <vt:lpstr>Reliability</vt:lpstr>
      <vt:lpstr>From Hypotheses to Questions</vt:lpstr>
      <vt:lpstr>Quantitative Data &amp; Surveys</vt:lpstr>
      <vt:lpstr>Designing Questionnaires I</vt:lpstr>
      <vt:lpstr>Designing Questionnaires II</vt:lpstr>
      <vt:lpstr>Designing Questionnaires III</vt:lpstr>
      <vt:lpstr>Designing Questionnaires IV</vt:lpstr>
      <vt:lpstr>Example Questionnaire</vt:lpstr>
      <vt:lpstr>Slide 13</vt:lpstr>
      <vt:lpstr>Slide 14</vt:lpstr>
      <vt:lpstr>Slide 15</vt:lpstr>
      <vt:lpstr>Slide 16</vt:lpstr>
      <vt:lpstr>Always pilot your interview questions and your questionnaires</vt:lpstr>
      <vt:lpstr>How reliable and valid do you think the following questions are?</vt:lpstr>
      <vt:lpstr>Question 1</vt:lpstr>
      <vt:lpstr>Question 2</vt:lpstr>
      <vt:lpstr>Question 2 – A Commentary</vt:lpstr>
      <vt:lpstr>Question 3</vt:lpstr>
      <vt:lpstr>Any Questions?</vt:lpstr>
      <vt:lpstr>Workshop</vt:lpstr>
    </vt:vector>
  </TitlesOfParts>
  <Company>Cardiff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SIT094 – The Collection &amp; Analysis of Quantitative Data</dc:title>
  <dc:creator>ssolss</dc:creator>
  <cp:lastModifiedBy>ssolss</cp:lastModifiedBy>
  <cp:revision>41</cp:revision>
  <dcterms:created xsi:type="dcterms:W3CDTF">2011-11-10T15:23:30Z</dcterms:created>
  <dcterms:modified xsi:type="dcterms:W3CDTF">2011-11-15T13:42:31Z</dcterms:modified>
</cp:coreProperties>
</file>